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60" r:id="rId2"/>
    <p:sldId id="257" r:id="rId3"/>
    <p:sldId id="283" r:id="rId4"/>
    <p:sldId id="284" r:id="rId5"/>
    <p:sldId id="282" r:id="rId6"/>
    <p:sldId id="285" r:id="rId7"/>
    <p:sldId id="286" r:id="rId8"/>
    <p:sldId id="288" r:id="rId9"/>
    <p:sldId id="28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Aug 28,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P3 Challenge – Do Now (on slips of paper today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Identify each of the following pieces of equipment and state its purpose.</a:t>
            </a:r>
            <a:endParaRPr lang="en-US" b="1" dirty="0"/>
          </a:p>
          <a:p>
            <a:endParaRPr lang="en-US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82475" y="3471921"/>
            <a:ext cx="1680884" cy="1963271"/>
            <a:chOff x="1922928" y="3617258"/>
            <a:chExt cx="1080247" cy="1586754"/>
          </a:xfrm>
        </p:grpSpPr>
        <p:pic>
          <p:nvPicPr>
            <p:cNvPr id="4" name="Picture 3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42057" b="37114"/>
            <a:stretch/>
          </p:blipFill>
          <p:spPr bwMode="auto">
            <a:xfrm>
              <a:off x="1922928" y="3617258"/>
              <a:ext cx="1080247" cy="1586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600732" y="3792071"/>
              <a:ext cx="376517" cy="806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8035" y="3818965"/>
            <a:ext cx="2303929" cy="2420470"/>
            <a:chOff x="7171763" y="4007224"/>
            <a:chExt cx="1680884" cy="1922775"/>
          </a:xfrm>
        </p:grpSpPr>
        <p:pic>
          <p:nvPicPr>
            <p:cNvPr id="8" name="Picture 7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84" t="18232" r="11341" b="67502"/>
            <a:stretch/>
          </p:blipFill>
          <p:spPr bwMode="auto">
            <a:xfrm>
              <a:off x="7171763" y="4007224"/>
              <a:ext cx="1680884" cy="1344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7383885" y="4931727"/>
              <a:ext cx="1256640" cy="998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many </a:t>
            </a:r>
            <a:r>
              <a:rPr lang="en-US" b="1" dirty="0" err="1" smtClean="0">
                <a:solidFill>
                  <a:schemeClr val="tx1"/>
                </a:solidFill>
              </a:rPr>
              <a:t>sigfigs</a:t>
            </a:r>
            <a:r>
              <a:rPr lang="en-US" b="1" dirty="0" smtClean="0">
                <a:solidFill>
                  <a:schemeClr val="tx1"/>
                </a:solidFill>
              </a:rPr>
              <a:t> are there in each of the following numbers?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17.05 cm		350 km	      0.00150 nm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Significant Figure Practice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We will be working in the </a:t>
            </a:r>
            <a:r>
              <a:rPr lang="en-US" b="1" u="sng" dirty="0"/>
              <a:t>lab next time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b="1" dirty="0">
                <a:solidFill>
                  <a:srgbClr val="FF0000"/>
                </a:solidFill>
              </a:rPr>
              <a:t> HAVE YOUR SAFETY CONTRACT ON FILE OR YOU WILL NOT BE ALLOWED TO PARTICIPATE AND WILL RECEIVE A ZERO/15 for this lab activity.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729172" cy="34163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Objectives</a:t>
            </a:r>
            <a:endParaRPr lang="en-US" sz="2400" b="1" dirty="0"/>
          </a:p>
          <a:p>
            <a:pPr lvl="1"/>
            <a:r>
              <a:rPr lang="en-US" sz="2000" b="1" dirty="0" smtClean="0"/>
              <a:t>To Measure </a:t>
            </a:r>
            <a:r>
              <a:rPr lang="en-US" sz="2000" b="1" dirty="0"/>
              <a:t>U</a:t>
            </a:r>
            <a:r>
              <a:rPr lang="en-US" sz="2000" b="1" dirty="0" smtClean="0"/>
              <a:t>sing a Scale</a:t>
            </a:r>
          </a:p>
          <a:p>
            <a:pPr lvl="1"/>
            <a:r>
              <a:rPr lang="en-US" sz="2000" b="1" dirty="0" smtClean="0"/>
              <a:t>To </a:t>
            </a:r>
            <a:r>
              <a:rPr lang="en-US" sz="2000" b="1" dirty="0"/>
              <a:t>Use Significant Digits</a:t>
            </a:r>
          </a:p>
          <a:p>
            <a:r>
              <a:rPr lang="en-US" sz="2400" b="1" dirty="0" smtClean="0"/>
              <a:t>Agenda</a:t>
            </a:r>
            <a:endParaRPr lang="en-US" sz="2400" b="1" dirty="0"/>
          </a:p>
          <a:p>
            <a:pPr lvl="1"/>
            <a:r>
              <a:rPr lang="en-US" sz="2000" b="1" dirty="0" smtClean="0"/>
              <a:t>Measurement</a:t>
            </a:r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</a:t>
            </a:r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 in Calculations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508" y="2603500"/>
            <a:ext cx="4049486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measure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9749865" cy="38645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depends on the measurement device used and on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 is used to measure.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smallest gradation marked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measurement device.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 to this level of precision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(certain measurement)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one more digit as an estimation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true measurement’s location between the smallest gradation marks.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(source of uncertainty/ random error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decide on one of the five statements below. If you can’t decide between two statements, use the odd digit between.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right on the line, 2 just above the line, 4 almost halfway, 6 a little more than halfway, 8 nearly to the next line.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" y="1825625"/>
            <a:ext cx="3767886" cy="479415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7" y="2586785"/>
            <a:ext cx="4461597" cy="327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-172" b="25905"/>
          <a:stretch/>
        </p:blipFill>
        <p:spPr>
          <a:xfrm>
            <a:off x="2744760" y="4604588"/>
            <a:ext cx="4230805" cy="1494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7520" y="5819434"/>
            <a:ext cx="2207622" cy="21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Exact and Inexact Numbers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10454409" cy="386657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items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gives an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exactly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measurement system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(e.g. exactly 12 inches = exactly 1 foot, by definition)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science, we don’t use fractions.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factors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measurements 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numbers. (e.g. 1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approximately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0.4536 kg… to 4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sigfigs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b="1" dirty="0" smtClean="0"/>
              <a:t>Only one important exception to this rule. </a:t>
            </a:r>
            <a:r>
              <a:rPr lang="en-US" b="1" u="sng" dirty="0" smtClean="0"/>
              <a:t>(1 in </a:t>
            </a:r>
            <a:r>
              <a:rPr lang="en-US" b="1" i="1" u="sng" dirty="0" smtClean="0"/>
              <a:t>= exactly </a:t>
            </a:r>
            <a:r>
              <a:rPr lang="en-US" b="1" u="sng" dirty="0" smtClean="0"/>
              <a:t>2.54 cm</a:t>
            </a:r>
            <a:r>
              <a:rPr lang="en-US" b="1" dirty="0" smtClean="0"/>
              <a:t>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Agreed uncertainty is ±1 for the digit in the last decimal place measured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m means 5.7 ± 0.1 m			940 m means 940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2.54 cm means 2.54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0.01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Determining Significant Figures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digits of a measured number indicate the level of precision for the measurement.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non-zero numbers are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zeros are never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Confined zeros are always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Trailing zeros are significant if and only if a decimal point is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present.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Ambiguous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like 300 mL can be made clear by using a decimal point,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line over the last significant digit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better, use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notation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identifying sigfigs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40.7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0.095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987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250. cm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87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009 km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85.00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9.000 000 000 mm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0.0009 kg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  cm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Multiplication/Division with Significant Figures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altLang="en-US" b="1" u="sng" dirty="0" smtClean="0"/>
              <a:t>Perform the calculation indicated.</a:t>
            </a:r>
          </a:p>
          <a:p>
            <a:r>
              <a:rPr lang="en-US" altLang="en-US" b="1" u="sng" dirty="0" smtClean="0"/>
              <a:t>Round</a:t>
            </a:r>
            <a:r>
              <a:rPr lang="en-US" altLang="en-US" b="1" dirty="0" smtClean="0"/>
              <a:t> your answer to the same number of significant figures as the number with the </a:t>
            </a:r>
            <a:r>
              <a:rPr lang="en-US" altLang="en-US" b="1" u="sng" dirty="0" smtClean="0"/>
              <a:t>least number of significant figures</a:t>
            </a:r>
            <a:r>
              <a:rPr lang="en-US" altLang="en-US" b="1" dirty="0" smtClean="0"/>
              <a:t> that was used in the calculation.</a:t>
            </a:r>
          </a:p>
          <a:p>
            <a:r>
              <a:rPr lang="en-US" altLang="en-US" b="1" dirty="0" smtClean="0"/>
              <a:t>DO NOT report all digits shown in your calculator</a:t>
            </a:r>
          </a:p>
          <a:p>
            <a:r>
              <a:rPr lang="en-US" altLang="en-US" b="1" dirty="0" smtClean="0"/>
              <a:t>Round down for 4 or below.</a:t>
            </a:r>
          </a:p>
          <a:p>
            <a:r>
              <a:rPr lang="en-US" altLang="en-US" b="1" dirty="0" smtClean="0"/>
              <a:t>Round up for 5 and above. </a:t>
            </a:r>
          </a:p>
          <a:p>
            <a:r>
              <a:rPr lang="en-US" altLang="en-US" b="1" smtClean="0"/>
              <a:t>Ex</a:t>
            </a:r>
            <a:r>
              <a:rPr lang="en-US" altLang="en-US" b="1" dirty="0" smtClean="0"/>
              <a:t>: 1.92 m x 11.53 m = 22.1376 m</a:t>
            </a:r>
            <a:r>
              <a:rPr lang="en-US" altLang="en-US" b="1" baseline="30000" dirty="0" smtClean="0"/>
              <a:t>2</a:t>
            </a:r>
            <a:r>
              <a:rPr lang="en-US" altLang="en-US" b="1" dirty="0" smtClean="0"/>
              <a:t>  How should this be rounded?</a:t>
            </a:r>
          </a:p>
        </p:txBody>
      </p:sp>
    </p:spTree>
    <p:extLst>
      <p:ext uri="{BB962C8B-B14F-4D97-AF65-F5344CB8AC3E}">
        <p14:creationId xmlns:p14="http://schemas.microsoft.com/office/powerpoint/2010/main" val="1521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Addition/Subtraction with Significant Figures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altLang="en-US" b="1" u="sng" dirty="0" smtClean="0"/>
              <a:t>Perform the calculation indicated.</a:t>
            </a:r>
          </a:p>
          <a:p>
            <a:r>
              <a:rPr lang="en-US" altLang="en-US" b="1" u="sng" dirty="0" smtClean="0"/>
              <a:t>Round</a:t>
            </a:r>
            <a:r>
              <a:rPr lang="en-US" altLang="en-US" b="1" dirty="0" smtClean="0"/>
              <a:t> your answer to the same number of decimal places as the number with the </a:t>
            </a:r>
            <a:r>
              <a:rPr lang="en-US" altLang="en-US" b="1" u="sng" dirty="0" smtClean="0"/>
              <a:t>least precise decimal place</a:t>
            </a:r>
            <a:r>
              <a:rPr lang="en-US" altLang="en-US" b="1" dirty="0" smtClean="0"/>
              <a:t> that was used in the calculation.</a:t>
            </a:r>
          </a:p>
          <a:p>
            <a:r>
              <a:rPr lang="en-US" altLang="en-US" b="1" dirty="0" smtClean="0"/>
              <a:t>DO NOT report all digits shown in your calculator</a:t>
            </a:r>
          </a:p>
          <a:p>
            <a:r>
              <a:rPr lang="en-US" altLang="en-US" b="1" dirty="0" smtClean="0"/>
              <a:t>The </a:t>
            </a:r>
            <a:r>
              <a:rPr lang="en-US" altLang="en-US" b="1" u="sng" dirty="0" smtClean="0"/>
              <a:t>number of significant figures may increase or decrease</a:t>
            </a:r>
            <a:r>
              <a:rPr lang="en-US" altLang="en-US" b="1" dirty="0" smtClean="0"/>
              <a:t>.</a:t>
            </a:r>
          </a:p>
          <a:p>
            <a:r>
              <a:rPr lang="en-US" altLang="en-US" b="1" dirty="0" smtClean="0"/>
              <a:t>Hint: </a:t>
            </a:r>
            <a:r>
              <a:rPr lang="en-US" altLang="en-US" b="1" u="sng" dirty="0" smtClean="0"/>
              <a:t>Remove any scientific notation</a:t>
            </a:r>
            <a:r>
              <a:rPr lang="en-US" altLang="en-US" b="1" dirty="0" smtClean="0"/>
              <a:t>, then add/subtract numbers </a:t>
            </a:r>
            <a:r>
              <a:rPr lang="en-US" altLang="en-US" b="1" u="sng" dirty="0" smtClean="0"/>
              <a:t>vertically</a:t>
            </a:r>
            <a:r>
              <a:rPr lang="en-US" altLang="en-US" b="1" dirty="0" smtClean="0"/>
              <a:t>. The place with a significant digit for all numbers is the place to round your answer.</a:t>
            </a:r>
          </a:p>
          <a:p>
            <a:r>
              <a:rPr lang="en-US" altLang="en-US" b="1" dirty="0" smtClean="0"/>
              <a:t>Ex: 0.92 m + 1.503 m = 2.423 m  How should this be rounded?</a:t>
            </a:r>
          </a:p>
        </p:txBody>
      </p:sp>
    </p:spTree>
    <p:extLst>
      <p:ext uri="{BB962C8B-B14F-4D97-AF65-F5344CB8AC3E}">
        <p14:creationId xmlns:p14="http://schemas.microsoft.com/office/powerpoint/2010/main" val="7709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13530</TotalTime>
  <Words>590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Chemistry – Aug 28, 2018</vt:lpstr>
      <vt:lpstr>Objectives and Agenda</vt:lpstr>
      <vt:lpstr>How to measure </vt:lpstr>
      <vt:lpstr>Practice</vt:lpstr>
      <vt:lpstr>Exact and Inexact Numbers</vt:lpstr>
      <vt:lpstr>Determining Significant Figures</vt:lpstr>
      <vt:lpstr>Practice identifying sigfigs</vt:lpstr>
      <vt:lpstr>Multiplication/Division with Significant Figures</vt:lpstr>
      <vt:lpstr>Addition/Subtraction with Significant Figures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80</cp:revision>
  <dcterms:created xsi:type="dcterms:W3CDTF">2015-08-11T02:33:52Z</dcterms:created>
  <dcterms:modified xsi:type="dcterms:W3CDTF">2019-08-26T14:16:42Z</dcterms:modified>
</cp:coreProperties>
</file>